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embeddedFontLst>
    <p:embeddedFont>
      <p:font typeface="Economica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Economica-bold.fntdata"/><Relationship Id="rId14" Type="http://schemas.openxmlformats.org/officeDocument/2006/relationships/font" Target="fonts/Economica-regular.fntdata"/><Relationship Id="rId17" Type="http://schemas.openxmlformats.org/officeDocument/2006/relationships/font" Target="fonts/Economica-boldItalic.fntdata"/><Relationship Id="rId16" Type="http://schemas.openxmlformats.org/officeDocument/2006/relationships/font" Target="fonts/Economica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GB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>
                <a:latin typeface="Economica"/>
                <a:ea typeface="Economica"/>
                <a:cs typeface="Economica"/>
                <a:sym typeface="Economica"/>
              </a:rPr>
              <a:t>Binomial System of names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>
                <a:latin typeface="Economica"/>
                <a:ea typeface="Economica"/>
                <a:cs typeface="Economica"/>
                <a:sym typeface="Economica"/>
              </a:rPr>
              <a:t>For species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Binomial Nomenclature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“Bi” means “Two” and “Nomial” means “Name”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b="1" lang="en-GB"/>
              <a:t>Nomenclature</a:t>
            </a:r>
            <a:r>
              <a:rPr lang="en-GB"/>
              <a:t> is the system used to name things.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The first PART of the name is always capitalized and it refers to the genus.</a:t>
            </a:r>
          </a:p>
          <a:p>
            <a:pPr lvl="0">
              <a:spcBef>
                <a:spcPts val="0"/>
              </a:spcBef>
              <a:buNone/>
            </a:pPr>
            <a:r>
              <a:rPr b="1" lang="en-GB"/>
              <a:t>Genus</a:t>
            </a:r>
            <a:r>
              <a:rPr lang="en-GB"/>
              <a:t>: biological classification (Kingdom, Phylum, Class, Order, Family, Genus, Specie)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The second part of the name always writing in </a:t>
            </a:r>
            <a:r>
              <a:rPr b="1" lang="en-GB" sz="1000"/>
              <a:t>small letter</a:t>
            </a:r>
            <a:r>
              <a:rPr lang="en-GB"/>
              <a:t> and it refers to the SPECIE. Both written in </a:t>
            </a:r>
            <a:r>
              <a:rPr i="1" lang="en-GB"/>
              <a:t>italics  </a:t>
            </a:r>
            <a:r>
              <a:rPr lang="en-GB"/>
              <a:t>and </a:t>
            </a:r>
            <a:r>
              <a:rPr lang="en-GB" u="sng"/>
              <a:t>underlined</a:t>
            </a:r>
            <a:r>
              <a:rPr lang="en-GB"/>
              <a:t> when written by hand. 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7" name="Shape 67"/>
          <p:cNvSpPr txBox="1"/>
          <p:nvPr/>
        </p:nvSpPr>
        <p:spPr>
          <a:xfrm>
            <a:off x="542875" y="276050"/>
            <a:ext cx="2972100" cy="7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2400"/>
              <a:t>Requirements</a:t>
            </a:r>
            <a:r>
              <a:rPr lang="en-GB"/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/>
              <a:t>Examples 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b="1" lang="en-GB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Stingray.</a:t>
            </a:r>
          </a:p>
          <a:p>
            <a:pPr lvl="0" rtl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i="1"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Dasyatis centroura</a:t>
            </a: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</a:p>
          <a:p>
            <a:pPr lvl="0" rtl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b="1"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Kingdom</a:t>
            </a: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Animalia </a:t>
            </a:r>
          </a:p>
          <a:p>
            <a:pPr lvl="0" rtl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b="1"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Phylum</a:t>
            </a: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Chordata </a:t>
            </a:r>
          </a:p>
          <a:p>
            <a:pPr lvl="0" rtl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b="1"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</a:t>
            </a: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Chondrichthyes</a:t>
            </a:r>
          </a:p>
          <a:p>
            <a:pPr lvl="0" rtl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b="1"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Genus</a:t>
            </a: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Dasyatis  </a:t>
            </a:r>
          </a:p>
          <a:p>
            <a:pPr lvl="0" rtl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b="1"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Order</a:t>
            </a: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Rajiformes </a:t>
            </a:r>
          </a:p>
          <a:p>
            <a:pPr lvl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b="1"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Family</a:t>
            </a: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Dasyatidae</a:t>
            </a:r>
          </a:p>
          <a:p>
            <a:pPr lvl="0">
              <a:spcBef>
                <a:spcPts val="0"/>
              </a:spcBef>
              <a:buNone/>
            </a:pPr>
            <a:r>
              <a:rPr b="1"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Species</a:t>
            </a: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Centroura</a:t>
            </a:r>
          </a:p>
        </p:txBody>
      </p:sp>
      <p:pic>
        <p:nvPicPr>
          <p:cNvPr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94052" y="1152475"/>
            <a:ext cx="4982274" cy="3738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idx="1" type="body"/>
          </p:nvPr>
        </p:nvSpPr>
        <p:spPr>
          <a:xfrm>
            <a:off x="311700" y="239225"/>
            <a:ext cx="8520600" cy="4329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GB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Leopard.</a:t>
            </a:r>
          </a:p>
          <a:p>
            <a:pPr indent="0" lvl="0" marL="139700" rtl="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b="1"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Scientific name:</a:t>
            </a: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Panthera pardus</a:t>
            </a:r>
          </a:p>
          <a:p>
            <a:pPr indent="0" lvl="0" marL="139700" rtl="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b="1"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Kingdom:</a:t>
            </a: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Animalia</a:t>
            </a:r>
          </a:p>
          <a:p>
            <a:pPr indent="0" lvl="0" marL="139700" rtl="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b="1"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Phylum:</a:t>
            </a: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Chordata</a:t>
            </a:r>
          </a:p>
          <a:p>
            <a:pPr indent="0" lvl="0" marL="139700" rtl="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b="1"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Class:</a:t>
            </a: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Mammalia</a:t>
            </a:r>
          </a:p>
          <a:p>
            <a:pPr indent="0" lvl="0" marL="139700" rtl="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b="1"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Order:</a:t>
            </a: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Carnivora</a:t>
            </a:r>
          </a:p>
          <a:p>
            <a:pPr indent="0" lvl="0" marL="139700" rtl="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b="1"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Family:</a:t>
            </a: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Felidae</a:t>
            </a:r>
          </a:p>
          <a:p>
            <a:pPr indent="0" lvl="0" marL="139700" rtl="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b="1"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Genus:</a:t>
            </a: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Panthera</a:t>
            </a:r>
          </a:p>
          <a:p>
            <a:pPr indent="0" lvl="0" marL="139700" rtl="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b="1"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Species:</a:t>
            </a: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P. pardus</a:t>
            </a:r>
          </a:p>
          <a:p>
            <a:pPr lvl="0">
              <a:spcBef>
                <a:spcPts val="0"/>
              </a:spcBef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</p:txBody>
      </p:sp>
      <p:pic>
        <p:nvPicPr>
          <p:cNvPr id="80" name="Shape 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60575" y="1090862"/>
            <a:ext cx="3136000" cy="2961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311700" y="178200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 sz="3000">
                <a:latin typeface="Times New Roman"/>
                <a:ea typeface="Times New Roman"/>
                <a:cs typeface="Times New Roman"/>
                <a:sym typeface="Times New Roman"/>
              </a:rPr>
              <a:t>Main objectives and rules to the using binomial nomenclature.</a:t>
            </a:r>
            <a:r>
              <a:rPr lang="en-GB"/>
              <a:t> </a:t>
            </a:r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  <a:buFont typeface="Times New Roman"/>
              <a:buAutoNum type="arabicPeriod"/>
            </a:pPr>
            <a:r>
              <a:rPr lang="en-GB" sz="2400">
                <a:latin typeface="Times New Roman"/>
                <a:ea typeface="Times New Roman"/>
                <a:cs typeface="Times New Roman"/>
                <a:sym typeface="Times New Roman"/>
              </a:rPr>
              <a:t>Be sure that each organism has a unique name that cannot be confused with other organisms. </a:t>
            </a:r>
          </a:p>
          <a:p>
            <a:pPr indent="-381000" lvl="0" marL="457200" rtl="0">
              <a:spcBef>
                <a:spcPts val="0"/>
              </a:spcBef>
              <a:buSzPct val="100000"/>
              <a:buFont typeface="Times New Roman"/>
              <a:buAutoNum type="arabicPeriod"/>
            </a:pPr>
            <a:r>
              <a:rPr lang="en-GB" sz="2400">
                <a:latin typeface="Times New Roman"/>
                <a:ea typeface="Times New Roman"/>
                <a:cs typeface="Times New Roman"/>
                <a:sym typeface="Times New Roman"/>
              </a:rPr>
              <a:t>The name can be universally understood, no matter nationality or culture.</a:t>
            </a:r>
          </a:p>
          <a:p>
            <a:pPr indent="-381000" lvl="0" marL="457200" rtl="0">
              <a:spcBef>
                <a:spcPts val="0"/>
              </a:spcBef>
              <a:buSzPct val="100000"/>
              <a:buFont typeface="Times New Roman"/>
              <a:buAutoNum type="arabicPeriod"/>
            </a:pPr>
            <a:r>
              <a:rPr lang="en-GB" sz="2400">
                <a:latin typeface="Times New Roman"/>
                <a:ea typeface="Times New Roman"/>
                <a:cs typeface="Times New Roman"/>
                <a:sym typeface="Times New Roman"/>
              </a:rPr>
              <a:t>There is stability in the system by not allowing people to changes the names of organisms without valid reasons.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 sz="3000">
                <a:latin typeface="Times New Roman"/>
                <a:ea typeface="Times New Roman"/>
                <a:cs typeface="Times New Roman"/>
                <a:sym typeface="Times New Roman"/>
              </a:rPr>
              <a:t>Naming new species</a:t>
            </a:r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GB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Describe the organism.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GB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Describe the location. 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GB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Name it using the proper rules of binomial nomenclature.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GB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Publish the findings in a publically accessible publication. </a:t>
            </a:r>
          </a:p>
          <a:p>
            <a:pPr indent="-381000" lvl="0" marL="45720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GB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Sample of specimen in a public location for other taxonomists to analyze it.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Naming our own organism</a:t>
            </a:r>
          </a:p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Shoe Eater</a:t>
            </a:r>
          </a:p>
          <a:p>
            <a:pPr lvl="0">
              <a:spcBef>
                <a:spcPts val="0"/>
              </a:spcBef>
              <a:buNone/>
            </a:pPr>
            <a:r>
              <a:rPr i="1"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Calciamentum Comedenti</a:t>
            </a:r>
          </a:p>
          <a:p>
            <a:pPr lvl="0">
              <a:spcBef>
                <a:spcPts val="0"/>
              </a:spcBef>
              <a:buNone/>
            </a:pP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Kingdom: Animalia</a:t>
            </a:r>
          </a:p>
          <a:p>
            <a:pPr indent="-69850" lvl="0" marL="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Phylum: Chordata</a:t>
            </a:r>
          </a:p>
          <a:p>
            <a:pPr indent="-69850" lvl="0" marL="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Class: Mammalia</a:t>
            </a:r>
          </a:p>
        </p:txBody>
      </p:sp>
      <p:pic>
        <p:nvPicPr>
          <p:cNvPr id="99" name="Shape 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16000" y="1091750"/>
            <a:ext cx="3316309" cy="3924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Homework</a:t>
            </a:r>
          </a:p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Name </a:t>
            </a:r>
            <a:r>
              <a:rPr lang="en-GB" u="sng"/>
              <a:t>1</a:t>
            </a:r>
            <a:r>
              <a:rPr lang="en-GB"/>
              <a:t> organisms using the functions and rules listed from the binomial nomenclature naming system.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Try to be creative and specific</a:t>
            </a:r>
          </a:p>
        </p:txBody>
      </p:sp>
      <p:pic>
        <p:nvPicPr>
          <p:cNvPr descr="plagiador.PNG" id="106" name="Shape 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9275" y="1886249"/>
            <a:ext cx="4633800" cy="288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